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8" r:id="rId2"/>
    <p:sldId id="280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</p:sldIdLst>
  <p:sldSz cx="9144000" cy="6858000" type="screen4x3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81" autoAdjust="0"/>
  </p:normalViewPr>
  <p:slideViewPr>
    <p:cSldViewPr snapToGrid="0">
      <p:cViewPr varScale="1">
        <p:scale>
          <a:sx n="83" d="100"/>
          <a:sy n="83" d="100"/>
        </p:scale>
        <p:origin x="-22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225" cy="5117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706" y="0"/>
            <a:ext cx="3077225" cy="5117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0F915F-7EC5-4646-9C1D-EFD38695E1CF}" type="datetimeFigureOut">
              <a:rPr lang="en-US" smtClean="0"/>
              <a:t>5/6/2012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861442"/>
            <a:ext cx="5681980" cy="460557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89"/>
            <a:ext cx="3077225" cy="5117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706" y="9721189"/>
            <a:ext cx="3077225" cy="5117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7C463-9C56-4D5C-9D70-A159A5E34D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490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tuncalik@finaquant.com?subject=[Linear%20regression]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finaquant.com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hyperlink" Target="http://www.finaquant.com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finaquant.com/download" TargetMode="External"/><Relationship Id="rId4" Type="http://schemas.openxmlformats.org/officeDocument/2006/relationships/hyperlink" Target="http://www.finaquant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hyperlink" Target="http://www.finaquant.com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finaquant.com/fee-and-commission-types-in-the-mutual-fund-business/713" TargetMode="External"/><Relationship Id="rId4" Type="http://schemas.openxmlformats.org/officeDocument/2006/relationships/hyperlink" Target="http://www.finaquant.com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finaquant.com/download" TargetMode="External"/><Relationship Id="rId5" Type="http://schemas.openxmlformats.org/officeDocument/2006/relationships/image" Target="../media/image5.png"/><Relationship Id="rId4" Type="http://schemas.openxmlformats.org/officeDocument/2006/relationships/hyperlink" Target="http://www.finaquant.com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finaquant.com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hyperlink" Target="http://www.finaquant.com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hyperlink" Target="http://www.finaquant.com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hyperlink" Target="http://www.finaquant.com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hyperlink" Target="http://www.finaquant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228600" y="6504801"/>
            <a:ext cx="13685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Version: April 2012</a:t>
            </a: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8" y="0"/>
            <a:ext cx="9039225" cy="260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457200" y="2971800"/>
            <a:ext cx="8229600" cy="411162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Fee Calculator and Analyzer for Share Classes of Mutual Funds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43654" y="3835400"/>
            <a:ext cx="2175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Tunç Ali Kütükçüoglu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674129" y="4204732"/>
            <a:ext cx="1514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/>
              <a:t>CFA, Dipl. Ing. ETH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3200400" y="4797623"/>
            <a:ext cx="24723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/>
              <a:t>Email: </a:t>
            </a:r>
            <a:r>
              <a:rPr lang="de-CH" sz="1400" dirty="0" smtClean="0">
                <a:hlinkClick r:id="rId3"/>
              </a:rPr>
              <a:t>tuncalik@finaquant.com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3633867" y="6477000"/>
            <a:ext cx="19287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hlinkClick r:id="rId4"/>
              </a:rPr>
              <a:t>www.finaquant.com</a:t>
            </a:r>
            <a:r>
              <a:rPr lang="de-CH" sz="1200" dirty="0" smtClean="0"/>
              <a:t> ©2012</a:t>
            </a:r>
            <a:endParaRPr lang="en-US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769231" y="5430530"/>
            <a:ext cx="47066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u="sng" dirty="0" smtClean="0">
                <a:solidFill>
                  <a:schemeClr val="accent6">
                    <a:lumMod val="50000"/>
                  </a:schemeClr>
                </a:solidFill>
              </a:rPr>
              <a:t>Related </a:t>
            </a:r>
            <a:r>
              <a:rPr lang="de-CH" sz="1400" u="sng" dirty="0" smtClean="0">
                <a:solidFill>
                  <a:schemeClr val="accent6">
                    <a:lumMod val="50000"/>
                  </a:schemeClr>
                </a:solidFill>
              </a:rPr>
              <a:t>article at </a:t>
            </a:r>
            <a:r>
              <a:rPr lang="de-CH" sz="1400" u="sng" dirty="0" smtClean="0">
                <a:solidFill>
                  <a:schemeClr val="accent6">
                    <a:lumMod val="50000"/>
                  </a:schemeClr>
                </a:solidFill>
              </a:rPr>
              <a:t>finaquant.com:</a:t>
            </a:r>
          </a:p>
          <a:p>
            <a:r>
              <a:rPr lang="de-CH" sz="1400" dirty="0" smtClean="0"/>
              <a:t>Fee Calculator and Analyzer for Share Classes of Mutual Funds</a:t>
            </a:r>
          </a:p>
        </p:txBody>
      </p:sp>
    </p:spTree>
    <p:extLst>
      <p:ext uri="{BB962C8B-B14F-4D97-AF65-F5344CB8AC3E}">
        <p14:creationId xmlns:p14="http://schemas.microsoft.com/office/powerpoint/2010/main" val="337735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5638"/>
            <a:ext cx="8229600" cy="411162"/>
          </a:xfrm>
        </p:spPr>
        <p:txBody>
          <a:bodyPr>
            <a:noAutofit/>
          </a:bodyPr>
          <a:lstStyle/>
          <a:p>
            <a:r>
              <a:rPr lang="de-CH" sz="2400" dirty="0" smtClean="0">
                <a:solidFill>
                  <a:srgbClr val="0070C0"/>
                </a:solidFill>
              </a:rPr>
              <a:t>Comparing Share Classes</a:t>
            </a:r>
            <a:endParaRPr lang="de-CH" sz="2400" dirty="0">
              <a:solidFill>
                <a:srgbClr val="0070C0"/>
              </a:solidFill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"/>
            <a:ext cx="1905000" cy="588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274" y="160349"/>
            <a:ext cx="302895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28600" y="6504801"/>
            <a:ext cx="1476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Version: March 2012</a:t>
            </a:r>
            <a:endParaRPr lang="en-US" sz="1200" dirty="0"/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94437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33867" y="6477000"/>
            <a:ext cx="19287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hlinkClick r:id="rId4"/>
              </a:rPr>
              <a:t>www.finaquant.com</a:t>
            </a:r>
            <a:r>
              <a:rPr lang="de-CH" sz="1200" dirty="0" smtClean="0"/>
              <a:t> ©2012</a:t>
            </a:r>
            <a:endParaRPr lang="en-US" sz="1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23" y="1481405"/>
            <a:ext cx="4246759" cy="3500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867" y="1481404"/>
            <a:ext cx="4278217" cy="3500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274581" y="645008"/>
            <a:ext cx="2649763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CH" sz="1200" dirty="0" smtClean="0"/>
              <a:t>A: Frond-end load, low distribution fee</a:t>
            </a:r>
          </a:p>
          <a:p>
            <a:r>
              <a:rPr lang="de-CH" sz="1200" dirty="0" smtClean="0"/>
              <a:t>B: Back-end load</a:t>
            </a:r>
          </a:p>
          <a:p>
            <a:r>
              <a:rPr lang="de-CH" sz="1200" dirty="0" smtClean="0"/>
              <a:t>C: Level load, high distribution fee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310905" y="5168435"/>
            <a:ext cx="8561073" cy="10772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CH" sz="1600" dirty="0" smtClean="0"/>
              <a:t>Conclusions: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sz="1600" dirty="0" smtClean="0"/>
              <a:t>Level load share class C (red) is good for short-term investments up to 4-5 years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sz="1600" dirty="0" smtClean="0"/>
              <a:t>Front-end load share class A (blue) is good for big long-term investments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sz="1600" dirty="0" smtClean="0"/>
              <a:t>Back-end load share class B (green) is good for smaller mid-term (5-9 years) investments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7150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457200" y="655638"/>
            <a:ext cx="8229600" cy="411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rgbClr val="0070C0"/>
                </a:solidFill>
              </a:rPr>
              <a:t>Download </a:t>
            </a:r>
            <a:r>
              <a:rPr lang="en-US" sz="2400" dirty="0" err="1" smtClean="0">
                <a:solidFill>
                  <a:srgbClr val="0070C0"/>
                </a:solidFill>
              </a:rPr>
              <a:t>matlab</a:t>
            </a:r>
            <a:r>
              <a:rPr lang="en-US" sz="2400" dirty="0" smtClean="0">
                <a:solidFill>
                  <a:srgbClr val="0070C0"/>
                </a:solidFill>
              </a:rPr>
              <a:t> and R files</a:t>
            </a: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"/>
            <a:ext cx="1905000" cy="588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274" y="160349"/>
            <a:ext cx="302895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228600" y="6504801"/>
            <a:ext cx="1476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Version: March 2012</a:t>
            </a:r>
            <a:endParaRPr lang="en-US" sz="1200" dirty="0"/>
          </a:p>
        </p:txBody>
      </p:sp>
      <p:sp>
        <p:nvSpPr>
          <p:cNvPr id="2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633867" y="6477000"/>
            <a:ext cx="19287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hlinkClick r:id="rId4"/>
              </a:rPr>
              <a:t>www.finaquant.com</a:t>
            </a:r>
            <a:r>
              <a:rPr lang="de-CH" sz="1200" dirty="0" smtClean="0"/>
              <a:t> ©2012</a:t>
            </a:r>
            <a:endParaRPr lang="en-US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762000" y="1524000"/>
            <a:ext cx="7620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Matlab (*.m) and R (*.r) files for the fee calcuation and analysis can be downloaded at </a:t>
            </a:r>
            <a:r>
              <a:rPr lang="de-CH" dirty="0" smtClean="0">
                <a:hlinkClick r:id="rId5"/>
              </a:rPr>
              <a:t>finaquant.com/download</a:t>
            </a:r>
            <a:endParaRPr lang="de-CH" dirty="0" smtClean="0"/>
          </a:p>
          <a:p>
            <a:endParaRPr lang="de-CH" dirty="0"/>
          </a:p>
          <a:p>
            <a:r>
              <a:rPr lang="de-CH" i="1" dirty="0" smtClean="0"/>
              <a:t>How to run the calculation?</a:t>
            </a:r>
          </a:p>
          <a:p>
            <a:endParaRPr lang="de-CH" dirty="0"/>
          </a:p>
          <a:p>
            <a:r>
              <a:rPr lang="de-CH" dirty="0" smtClean="0"/>
              <a:t>1) Make sure that all files are in the current (working) directory of matlab/R</a:t>
            </a:r>
          </a:p>
          <a:p>
            <a:endParaRPr lang="de-CH" dirty="0"/>
          </a:p>
          <a:p>
            <a:r>
              <a:rPr lang="de-CH" dirty="0" smtClean="0"/>
              <a:t>2) Enter commands:</a:t>
            </a:r>
          </a:p>
          <a:p>
            <a:endParaRPr lang="de-CH" dirty="0"/>
          </a:p>
          <a:p>
            <a:r>
              <a:rPr lang="de-CH" b="1" dirty="0" smtClean="0"/>
              <a:t>Matlab</a:t>
            </a:r>
          </a:p>
          <a:p>
            <a:pPr marL="285750" indent="-285750">
              <a:buFont typeface="Wingdings"/>
              <a:buChar char="Ø"/>
            </a:pPr>
            <a:r>
              <a:rPr lang="de-CH" dirty="0" smtClean="0"/>
              <a:t>script_ShareClassFeeCalculator</a:t>
            </a:r>
          </a:p>
          <a:p>
            <a:pPr marL="285750" indent="-285750">
              <a:buFont typeface="Wingdings"/>
              <a:buChar char="Ø"/>
            </a:pPr>
            <a:r>
              <a:rPr lang="de-CH" dirty="0"/>
              <a:t>script_ShareClassFeeAnalyzer</a:t>
            </a:r>
            <a:endParaRPr lang="de-CH" dirty="0" smtClean="0"/>
          </a:p>
          <a:p>
            <a:endParaRPr lang="de-CH" dirty="0" smtClean="0"/>
          </a:p>
          <a:p>
            <a:r>
              <a:rPr lang="de-CH" b="1" dirty="0"/>
              <a:t>R</a:t>
            </a:r>
            <a:endParaRPr lang="de-CH" b="1" dirty="0" smtClean="0"/>
          </a:p>
          <a:p>
            <a:pPr marL="285750" indent="-285750">
              <a:buFont typeface="Wingdings"/>
              <a:buChar char="Ø"/>
            </a:pPr>
            <a:r>
              <a:rPr lang="de-CH" dirty="0" smtClean="0"/>
              <a:t>source</a:t>
            </a:r>
            <a:r>
              <a:rPr lang="de-CH" dirty="0"/>
              <a:t>('FeeCalculator.r</a:t>
            </a:r>
            <a:r>
              <a:rPr lang="de-CH" dirty="0" smtClean="0"/>
              <a:t>')</a:t>
            </a:r>
          </a:p>
          <a:p>
            <a:pPr marL="285750" indent="-285750">
              <a:buFont typeface="Wingdings"/>
              <a:buChar char="Ø"/>
            </a:pPr>
            <a:r>
              <a:rPr lang="de-CH" dirty="0"/>
              <a:t>source(</a:t>
            </a:r>
            <a:r>
              <a:rPr lang="de-CH" dirty="0" smtClean="0"/>
              <a:t>'FeeAnalayzer.r')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3173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5638"/>
            <a:ext cx="8229600" cy="411162"/>
          </a:xfrm>
        </p:spPr>
        <p:txBody>
          <a:bodyPr>
            <a:noAutofit/>
          </a:bodyPr>
          <a:lstStyle/>
          <a:p>
            <a:r>
              <a:rPr lang="de-CH" sz="2400" dirty="0" smtClean="0">
                <a:solidFill>
                  <a:srgbClr val="0070C0"/>
                </a:solidFill>
              </a:rPr>
              <a:t>Fee Calculator with matlab-Simulink</a:t>
            </a: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"/>
            <a:ext cx="1905000" cy="588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274" y="160349"/>
            <a:ext cx="302895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28600" y="6504801"/>
            <a:ext cx="1476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Version: March 2012</a:t>
            </a:r>
            <a:endParaRPr lang="en-US" sz="1200" dirty="0"/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33867" y="6477000"/>
            <a:ext cx="19287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hlinkClick r:id="rId4"/>
              </a:rPr>
              <a:t>www.finaquant.com</a:t>
            </a:r>
            <a:r>
              <a:rPr lang="de-CH" sz="1200" dirty="0" smtClean="0"/>
              <a:t> ©2012</a:t>
            </a:r>
            <a:endParaRPr lang="en-US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320" y="1123950"/>
            <a:ext cx="6770370" cy="522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998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5638"/>
            <a:ext cx="8229600" cy="411162"/>
          </a:xfrm>
        </p:spPr>
        <p:txBody>
          <a:bodyPr>
            <a:noAutofit/>
          </a:bodyPr>
          <a:lstStyle/>
          <a:p>
            <a:r>
              <a:rPr lang="de-CH" sz="2400" dirty="0" smtClean="0">
                <a:solidFill>
                  <a:srgbClr val="0070C0"/>
                </a:solidFill>
              </a:rPr>
              <a:t>Analysis: Share Classes A, B, C</a:t>
            </a:r>
            <a:endParaRPr lang="de-CH" sz="2400" dirty="0">
              <a:solidFill>
                <a:srgbClr val="0070C0"/>
              </a:solidFill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"/>
            <a:ext cx="1905000" cy="588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274" y="160349"/>
            <a:ext cx="302895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28600" y="6504801"/>
            <a:ext cx="1476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Version: March 2012</a:t>
            </a:r>
            <a:endParaRPr lang="en-US" sz="1200" dirty="0"/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33867" y="6477000"/>
            <a:ext cx="19287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hlinkClick r:id="rId4"/>
              </a:rPr>
              <a:t>www.finaquant.com</a:t>
            </a:r>
            <a:r>
              <a:rPr lang="de-CH" sz="1200" dirty="0" smtClean="0"/>
              <a:t> ©2012</a:t>
            </a:r>
            <a:endParaRPr lang="en-US" sz="120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60791"/>
              </p:ext>
            </p:extLst>
          </p:nvPr>
        </p:nvGraphicFramePr>
        <p:xfrm>
          <a:off x="502920" y="1943100"/>
          <a:ext cx="8001000" cy="156464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20956"/>
                <a:gridCol w="2293348"/>
                <a:gridCol w="2165940"/>
                <a:gridCol w="955562"/>
                <a:gridCol w="1465194"/>
              </a:tblGrid>
              <a:tr h="304802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Share Class</a:t>
                      </a:r>
                      <a:endParaRPr lang="en-US" sz="1400" noProof="0" dirty="0"/>
                    </a:p>
                  </a:txBody>
                  <a:tcPr marL="91439" marR="91439" marT="45721" marB="45721"/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Front-end  load</a:t>
                      </a:r>
                      <a:endParaRPr lang="en-US" sz="14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 marT="45721" marB="45721"/>
                </a:tc>
                <a:tc>
                  <a:txBody>
                    <a:bodyPr/>
                    <a:lstStyle/>
                    <a:p>
                      <a:r>
                        <a:rPr lang="en-US" sz="1400" noProof="0" smtClean="0"/>
                        <a:t>Back-end load (CDSC)</a:t>
                      </a:r>
                      <a:endParaRPr lang="en-US" sz="1400" noProof="0"/>
                    </a:p>
                  </a:txBody>
                  <a:tcPr marL="91439" marR="91439" marT="45721" marB="45721"/>
                </a:tc>
                <a:tc>
                  <a:txBody>
                    <a:bodyPr/>
                    <a:lstStyle/>
                    <a:p>
                      <a:r>
                        <a:rPr lang="en-US" sz="1400" noProof="0" smtClean="0"/>
                        <a:t>12b-1</a:t>
                      </a:r>
                      <a:r>
                        <a:rPr lang="en-US" sz="1400" baseline="0" noProof="0" smtClean="0"/>
                        <a:t> fees</a:t>
                      </a:r>
                      <a:endParaRPr lang="en-US" sz="1400" noProof="0"/>
                    </a:p>
                  </a:txBody>
                  <a:tcPr marL="91439" marR="91439" marT="45721" marB="45721"/>
                </a:tc>
                <a:tc>
                  <a:txBody>
                    <a:bodyPr/>
                    <a:lstStyle/>
                    <a:p>
                      <a:r>
                        <a:rPr lang="en-US" sz="1400" noProof="0" smtClean="0"/>
                        <a:t>Class Name</a:t>
                      </a:r>
                      <a:endParaRPr lang="en-US" sz="1400" noProof="0"/>
                    </a:p>
                  </a:txBody>
                  <a:tcPr marL="91439" marR="91439" marT="45721" marB="4572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noProof="0" smtClean="0"/>
                        <a:t>Class A</a:t>
                      </a:r>
                      <a:endParaRPr lang="en-US" sz="1400" noProof="0"/>
                    </a:p>
                  </a:txBody>
                  <a:tcPr marL="91439" marR="91439" marT="45721" marB="45721"/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5.0% with</a:t>
                      </a:r>
                      <a:r>
                        <a:rPr lang="en-US" sz="1400" baseline="0" noProof="0" dirty="0" smtClean="0"/>
                        <a:t> volume discounts</a:t>
                      </a:r>
                      <a:endParaRPr lang="en-US" sz="1400" noProof="0" dirty="0"/>
                    </a:p>
                  </a:txBody>
                  <a:tcPr marL="91439" marR="91439" marT="45721" marB="45721"/>
                </a:tc>
                <a:tc>
                  <a:txBody>
                    <a:bodyPr/>
                    <a:lstStyle/>
                    <a:p>
                      <a:r>
                        <a:rPr lang="en-US" sz="1400" noProof="0" smtClean="0"/>
                        <a:t>none</a:t>
                      </a:r>
                      <a:endParaRPr lang="en-US" sz="1400" noProof="0"/>
                    </a:p>
                  </a:txBody>
                  <a:tcPr marL="91439" marR="91439" marT="45721" marB="45721"/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0.20%</a:t>
                      </a:r>
                      <a:endParaRPr lang="en-US" sz="1400" noProof="0" dirty="0"/>
                    </a:p>
                  </a:txBody>
                  <a:tcPr marL="91439" marR="91439" marT="45721" marB="45721"/>
                </a:tc>
                <a:tc>
                  <a:txBody>
                    <a:bodyPr/>
                    <a:lstStyle/>
                    <a:p>
                      <a:r>
                        <a:rPr lang="en-US" sz="1400" noProof="0" smtClean="0"/>
                        <a:t>Load shares</a:t>
                      </a:r>
                      <a:endParaRPr lang="en-US" sz="1400" noProof="0"/>
                    </a:p>
                  </a:txBody>
                  <a:tcPr marL="91439" marR="91439" marT="45721" marB="45721"/>
                </a:tc>
              </a:tr>
              <a:tr h="518162">
                <a:tc>
                  <a:txBody>
                    <a:bodyPr/>
                    <a:lstStyle/>
                    <a:p>
                      <a:r>
                        <a:rPr lang="en-US" sz="1400" noProof="0" smtClean="0"/>
                        <a:t>Class B</a:t>
                      </a:r>
                      <a:endParaRPr lang="en-US" sz="1400" noProof="0"/>
                    </a:p>
                  </a:txBody>
                  <a:tcPr marL="91439" marR="91439" marT="45721" marB="45721"/>
                </a:tc>
                <a:tc>
                  <a:txBody>
                    <a:bodyPr/>
                    <a:lstStyle/>
                    <a:p>
                      <a:r>
                        <a:rPr lang="en-US" sz="1400" noProof="0" smtClean="0"/>
                        <a:t>none</a:t>
                      </a:r>
                      <a:endParaRPr lang="en-US" sz="1400" noProof="0"/>
                    </a:p>
                  </a:txBody>
                  <a:tcPr marL="91439" marR="91439" marT="45721" marB="45721"/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5% first year, declining 1% per year thereafter</a:t>
                      </a:r>
                      <a:endParaRPr lang="en-US" sz="1400" noProof="0" dirty="0"/>
                    </a:p>
                  </a:txBody>
                  <a:tcPr marL="91439" marR="91439" marT="45721" marB="45721"/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0.80%</a:t>
                      </a:r>
                      <a:endParaRPr lang="en-US" sz="1400" noProof="0" dirty="0"/>
                    </a:p>
                  </a:txBody>
                  <a:tcPr marL="91439" marR="91439" marT="45721" marB="45721"/>
                </a:tc>
                <a:tc>
                  <a:txBody>
                    <a:bodyPr/>
                    <a:lstStyle/>
                    <a:p>
                      <a:r>
                        <a:rPr lang="en-US" sz="1400" noProof="0" smtClean="0"/>
                        <a:t>Spread load</a:t>
                      </a:r>
                      <a:endParaRPr lang="en-US" sz="1400" noProof="0"/>
                    </a:p>
                  </a:txBody>
                  <a:tcPr marL="91439" marR="91439" marT="45721" marB="4572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noProof="0" smtClean="0"/>
                        <a:t>Class C</a:t>
                      </a:r>
                      <a:endParaRPr lang="en-US" sz="1400" noProof="0"/>
                    </a:p>
                  </a:txBody>
                  <a:tcPr marL="91439" marR="91439" marT="45721" marB="45721"/>
                </a:tc>
                <a:tc>
                  <a:txBody>
                    <a:bodyPr/>
                    <a:lstStyle/>
                    <a:p>
                      <a:r>
                        <a:rPr lang="en-US" sz="1400" noProof="0" smtClean="0"/>
                        <a:t>none</a:t>
                      </a:r>
                      <a:endParaRPr lang="en-US" sz="1400" noProof="0"/>
                    </a:p>
                  </a:txBody>
                  <a:tcPr marL="91439" marR="91439" marT="45721" marB="45721"/>
                </a:tc>
                <a:tc>
                  <a:txBody>
                    <a:bodyPr/>
                    <a:lstStyle/>
                    <a:p>
                      <a:r>
                        <a:rPr lang="en-US" sz="1400" noProof="0" smtClean="0"/>
                        <a:t>1% per year for two</a:t>
                      </a:r>
                      <a:r>
                        <a:rPr lang="en-US" sz="1400" baseline="0" noProof="0" smtClean="0"/>
                        <a:t> years</a:t>
                      </a:r>
                      <a:endParaRPr lang="en-US" sz="1400" noProof="0"/>
                    </a:p>
                  </a:txBody>
                  <a:tcPr marL="91439" marR="91439" marT="45721" marB="45721"/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1.20%</a:t>
                      </a:r>
                      <a:endParaRPr lang="en-US" sz="1400" noProof="0" dirty="0"/>
                    </a:p>
                  </a:txBody>
                  <a:tcPr marL="91439" marR="91439" marT="45721" marB="45721"/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Level load</a:t>
                      </a:r>
                      <a:endParaRPr lang="en-US" sz="1400" noProof="0" dirty="0"/>
                    </a:p>
                  </a:txBody>
                  <a:tcPr marL="91439" marR="91439" marT="45721" marB="45721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48640" y="3909239"/>
            <a:ext cx="777212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Question: Which one is the optimal (highest total return) share class considering:</a:t>
            </a:r>
          </a:p>
          <a:p>
            <a:endParaRPr lang="de-CH" dirty="0" smtClean="0"/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Investment horizon  (periods; years, quarters etc.)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Investment amount (</a:t>
            </a:r>
            <a:r>
              <a:rPr lang="de-CH" dirty="0"/>
              <a:t>number of shares </a:t>
            </a:r>
            <a:r>
              <a:rPr lang="de-CH" dirty="0" smtClean="0"/>
              <a:t>x initial share price)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Assumed fund return for future years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21768" y="5601980"/>
            <a:ext cx="6225872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CH" sz="1400" i="1" u="sng" dirty="0" smtClean="0"/>
              <a:t>See related article at finaquant.com:</a:t>
            </a:r>
          </a:p>
          <a:p>
            <a:r>
              <a:rPr lang="en-US" sz="1400" dirty="0"/>
              <a:t>Fee and Commission Types in the Mutual Fund Business</a:t>
            </a:r>
            <a:endParaRPr lang="de-CH" sz="1400" dirty="0" smtClean="0"/>
          </a:p>
          <a:p>
            <a:r>
              <a:rPr lang="en-US" sz="1400" dirty="0" smtClean="0">
                <a:hlinkClick r:id="rId5"/>
              </a:rPr>
              <a:t>http</a:t>
            </a:r>
            <a:r>
              <a:rPr lang="en-US" sz="1400" dirty="0">
                <a:hlinkClick r:id="rId5"/>
              </a:rPr>
              <a:t>://finaquant.com/fee-and-commission-types-in-the-mutual-fund-business/713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4362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5638"/>
            <a:ext cx="8229600" cy="411162"/>
          </a:xfrm>
        </p:spPr>
        <p:txBody>
          <a:bodyPr>
            <a:noAutofit/>
          </a:bodyPr>
          <a:lstStyle/>
          <a:p>
            <a:r>
              <a:rPr lang="de-CH" sz="2400" dirty="0" smtClean="0">
                <a:solidFill>
                  <a:srgbClr val="0070C0"/>
                </a:solidFill>
              </a:rPr>
              <a:t>Share Class A: Results in Excell (Years: 1 – 20)</a:t>
            </a:r>
            <a:endParaRPr lang="de-CH" sz="2400" dirty="0">
              <a:solidFill>
                <a:srgbClr val="0070C0"/>
              </a:solidFill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"/>
            <a:ext cx="1905000" cy="588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274" y="160349"/>
            <a:ext cx="302895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28600" y="6504801"/>
            <a:ext cx="1476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Version: March 2012</a:t>
            </a:r>
            <a:endParaRPr lang="en-US" sz="1200" dirty="0"/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33867" y="6477000"/>
            <a:ext cx="19287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hlinkClick r:id="rId4"/>
              </a:rPr>
              <a:t>www.finaquant.com</a:t>
            </a:r>
            <a:r>
              <a:rPr lang="de-CH" sz="1200" dirty="0" smtClean="0"/>
              <a:t> ©2012</a:t>
            </a:r>
            <a:endParaRPr lang="en-US" sz="1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79" y="2333624"/>
            <a:ext cx="8407339" cy="3299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1188720"/>
            <a:ext cx="12653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/>
              <a:t>Front-end load</a:t>
            </a:r>
            <a:endParaRPr lang="en-US" sz="1400" dirty="0"/>
          </a:p>
        </p:txBody>
      </p:sp>
      <p:cxnSp>
        <p:nvCxnSpPr>
          <p:cNvPr id="6" name="Straight Arrow Connector 5"/>
          <p:cNvCxnSpPr>
            <a:stCxn id="3" idx="2"/>
          </p:cNvCxnSpPr>
          <p:nvPr/>
        </p:nvCxnSpPr>
        <p:spPr>
          <a:xfrm>
            <a:off x="861273" y="1496497"/>
            <a:ext cx="0" cy="70949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31767" y="1107877"/>
            <a:ext cx="2020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/>
              <a:t>Annual Management Fee</a:t>
            </a:r>
            <a:endParaRPr lang="en-US" sz="1400" dirty="0"/>
          </a:p>
        </p:txBody>
      </p:sp>
      <p:cxnSp>
        <p:nvCxnSpPr>
          <p:cNvPr id="15" name="Straight Arrow Connector 14"/>
          <p:cNvCxnSpPr>
            <a:stCxn id="14" idx="2"/>
          </p:cNvCxnSpPr>
          <p:nvPr/>
        </p:nvCxnSpPr>
        <p:spPr>
          <a:xfrm>
            <a:off x="3542140" y="1415654"/>
            <a:ext cx="165203" cy="79033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426497" y="1415654"/>
            <a:ext cx="19064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/>
              <a:t>Annual Distribution Fee</a:t>
            </a:r>
            <a:endParaRPr lang="en-US" sz="1400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4263390" y="1723431"/>
            <a:ext cx="475573" cy="48255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08610" y="5429250"/>
            <a:ext cx="411480" cy="2514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211580" y="5982355"/>
            <a:ext cx="19165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/>
              <a:t>Period-end of 20th year</a:t>
            </a:r>
            <a:endParaRPr lang="en-US" sz="1400" dirty="0"/>
          </a:p>
        </p:txBody>
      </p:sp>
      <p:cxnSp>
        <p:nvCxnSpPr>
          <p:cNvPr id="27" name="Straight Arrow Connector 26"/>
          <p:cNvCxnSpPr>
            <a:stCxn id="26" idx="1"/>
          </p:cNvCxnSpPr>
          <p:nvPr/>
        </p:nvCxnSpPr>
        <p:spPr>
          <a:xfrm flipH="1" flipV="1">
            <a:off x="594360" y="5772150"/>
            <a:ext cx="617220" cy="36409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276315" y="5766911"/>
            <a:ext cx="5542503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CH" sz="1200" dirty="0" smtClean="0"/>
              <a:t>matlab and R scripts for fee calculation that can be downloaded at </a:t>
            </a:r>
            <a:r>
              <a:rPr lang="de-CH" sz="1200" dirty="0" smtClean="0">
                <a:hlinkClick r:id="rId6"/>
              </a:rPr>
              <a:t>finaquant.com/download </a:t>
            </a:r>
            <a:r>
              <a:rPr lang="de-CH" sz="1200" dirty="0" smtClean="0"/>
              <a:t> write results into an excel file in the same working directory.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2280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5638"/>
            <a:ext cx="8229600" cy="411162"/>
          </a:xfrm>
        </p:spPr>
        <p:txBody>
          <a:bodyPr>
            <a:noAutofit/>
          </a:bodyPr>
          <a:lstStyle/>
          <a:p>
            <a:r>
              <a:rPr lang="de-CH" sz="2400" dirty="0" smtClean="0">
                <a:solidFill>
                  <a:srgbClr val="0070C0"/>
                </a:solidFill>
              </a:rPr>
              <a:t>Input Parameters for Fee Calculation</a:t>
            </a:r>
            <a:endParaRPr lang="de-CH" sz="2400" dirty="0">
              <a:solidFill>
                <a:srgbClr val="0070C0"/>
              </a:solidFill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"/>
            <a:ext cx="1905000" cy="588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274" y="160349"/>
            <a:ext cx="302895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28600" y="6504801"/>
            <a:ext cx="1476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Version: March 2012</a:t>
            </a:r>
            <a:endParaRPr lang="en-US" sz="1200" dirty="0"/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33867" y="6477000"/>
            <a:ext cx="19287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hlinkClick r:id="rId4"/>
              </a:rPr>
              <a:t>www.finaquant.com</a:t>
            </a:r>
            <a:r>
              <a:rPr lang="de-CH" sz="1200" dirty="0" smtClean="0"/>
              <a:t> ©2012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731520" y="1497330"/>
            <a:ext cx="785241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i="1" u="sng" dirty="0" smtClean="0"/>
              <a:t>Share-class specific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dirty="0" smtClean="0"/>
              <a:t>Frond-end load in % with volume discounts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dirty="0" smtClean="0"/>
              <a:t>Back-end load with CDSC in %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dirty="0" smtClean="0"/>
              <a:t>Annual distribution fees in %</a:t>
            </a:r>
          </a:p>
          <a:p>
            <a:endParaRPr lang="de-CH" dirty="0"/>
          </a:p>
          <a:p>
            <a:r>
              <a:rPr lang="de-CH" i="1" u="sng" dirty="0" smtClean="0"/>
              <a:t>Common for all share classes A, B and C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dirty="0" smtClean="0"/>
              <a:t>Annual management fee scale in BP (Basis Points) with volume discounts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dirty="0" smtClean="0"/>
              <a:t>Management fee scale logic (class or fee)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Other annual service fees in BP plus fixed amount per share (10 BP)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Other subscription fees in % </a:t>
            </a:r>
            <a:r>
              <a:rPr lang="en-US" dirty="0"/>
              <a:t>plus fixed amount per </a:t>
            </a:r>
            <a:r>
              <a:rPr lang="en-US" dirty="0" smtClean="0"/>
              <a:t>share (0)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Other redemption fees </a:t>
            </a:r>
            <a:r>
              <a:rPr lang="en-US" dirty="0"/>
              <a:t>in % plus fixed amount per </a:t>
            </a:r>
            <a:r>
              <a:rPr lang="en-US" dirty="0" smtClean="0"/>
              <a:t>share (0)</a:t>
            </a:r>
            <a:endParaRPr lang="de-CH" dirty="0"/>
          </a:p>
        </p:txBody>
      </p:sp>
      <p:sp>
        <p:nvSpPr>
          <p:cNvPr id="5" name="TextBox 4"/>
          <p:cNvSpPr txBox="1"/>
          <p:nvPr/>
        </p:nvSpPr>
        <p:spPr>
          <a:xfrm>
            <a:off x="731519" y="5040630"/>
            <a:ext cx="7532371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CH" sz="1400" dirty="0" smtClean="0"/>
              <a:t>Assumptions for the analysis example with share classes A, B and C: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de-CH" sz="1400" dirty="0"/>
              <a:t>I</a:t>
            </a:r>
            <a:r>
              <a:rPr lang="de-CH" sz="1400" dirty="0" smtClean="0"/>
              <a:t>nput parameters for management and other service fees have the same values for all three share classes.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de-CH" sz="1400" dirty="0" smtClean="0"/>
              <a:t>There are no other subscription or redemption fees.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4295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5638"/>
            <a:ext cx="8229600" cy="411162"/>
          </a:xfrm>
        </p:spPr>
        <p:txBody>
          <a:bodyPr>
            <a:noAutofit/>
          </a:bodyPr>
          <a:lstStyle/>
          <a:p>
            <a:r>
              <a:rPr lang="de-CH" sz="2400" dirty="0" smtClean="0">
                <a:solidFill>
                  <a:srgbClr val="0070C0"/>
                </a:solidFill>
              </a:rPr>
              <a:t>Matrix Parameter: Management Fee Scale</a:t>
            </a:r>
            <a:endParaRPr lang="de-CH" sz="2400" dirty="0">
              <a:solidFill>
                <a:srgbClr val="0070C0"/>
              </a:solidFill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"/>
            <a:ext cx="1905000" cy="588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274" y="160349"/>
            <a:ext cx="302895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28600" y="6504801"/>
            <a:ext cx="1476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Version: March 2012</a:t>
            </a:r>
            <a:endParaRPr lang="en-US" sz="1200" dirty="0"/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33867" y="6477000"/>
            <a:ext cx="19287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hlinkClick r:id="rId4"/>
              </a:rPr>
              <a:t>www.finaquant.com</a:t>
            </a:r>
            <a:r>
              <a:rPr lang="de-CH" sz="1200" dirty="0" smtClean="0"/>
              <a:t> ©2012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436813" y="1348740"/>
            <a:ext cx="1468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Fee rate in BP</a:t>
            </a:r>
            <a:endParaRPr lang="en-US" dirty="0"/>
          </a:p>
        </p:txBody>
      </p:sp>
      <p:cxnSp>
        <p:nvCxnSpPr>
          <p:cNvPr id="10" name="Straight Arrow Connector 9"/>
          <p:cNvCxnSpPr>
            <a:stCxn id="8" idx="2"/>
          </p:cNvCxnSpPr>
          <p:nvPr/>
        </p:nvCxnSpPr>
        <p:spPr>
          <a:xfrm flipH="1">
            <a:off x="1171180" y="1718072"/>
            <a:ext cx="1" cy="56364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510879" y="1348740"/>
            <a:ext cx="76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Range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4387789" y="2605653"/>
            <a:ext cx="336174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736366" y="2436376"/>
            <a:ext cx="37049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/>
              <a:t>Fee rate = 80 BP for 0 &lt;= Amount &lt; 50’000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4736366" y="2913965"/>
            <a:ext cx="42771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/>
              <a:t>Fee rate = 70 BP for 50’000 &lt;= Amount &lt; 100’000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4736365" y="3405455"/>
            <a:ext cx="35093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/>
              <a:t>Fee rate = 60 BP for Amount &gt;= 100’000</a:t>
            </a:r>
            <a:endParaRPr lang="en-US" sz="16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37" y="2316717"/>
            <a:ext cx="3800684" cy="1533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6" name="Straight Arrow Connector 25"/>
          <p:cNvCxnSpPr/>
          <p:nvPr/>
        </p:nvCxnSpPr>
        <p:spPr>
          <a:xfrm flipH="1">
            <a:off x="4387789" y="3083241"/>
            <a:ext cx="336174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4411221" y="3574732"/>
            <a:ext cx="336174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2887085" y="1718072"/>
            <a:ext cx="1" cy="56364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45820" y="4160520"/>
            <a:ext cx="7269480" cy="20621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CH" sz="1600" i="1" u="sng" dirty="0" smtClean="0"/>
              <a:t>Scale calculation logic:</a:t>
            </a:r>
          </a:p>
          <a:p>
            <a:r>
              <a:rPr lang="de-CH" sz="1600" b="1" dirty="0"/>
              <a:t>c</a:t>
            </a:r>
            <a:r>
              <a:rPr lang="de-CH" sz="1600" b="1" dirty="0" smtClean="0"/>
              <a:t>lass: </a:t>
            </a:r>
            <a:r>
              <a:rPr lang="de-CH" sz="1600" dirty="0" smtClean="0"/>
              <a:t>A single rate is applied for the whole amount.</a:t>
            </a:r>
          </a:p>
          <a:p>
            <a:r>
              <a:rPr lang="de-CH" sz="1600" dirty="0" smtClean="0"/>
              <a:t>For example, amount = $60’000 </a:t>
            </a:r>
            <a:r>
              <a:rPr lang="de-CH" sz="1600" dirty="0" smtClean="0">
                <a:sym typeface="Wingdings" pitchFamily="2" charset="2"/>
              </a:rPr>
              <a:t>Fee = 70/10’000 x $60’000</a:t>
            </a:r>
          </a:p>
          <a:p>
            <a:endParaRPr lang="de-CH" sz="1600" dirty="0">
              <a:sym typeface="Wingdings" pitchFamily="2" charset="2"/>
            </a:endParaRPr>
          </a:p>
          <a:p>
            <a:r>
              <a:rPr lang="de-CH" sz="1600" b="1" dirty="0">
                <a:sym typeface="Wingdings" pitchFamily="2" charset="2"/>
              </a:rPr>
              <a:t>l</a:t>
            </a:r>
            <a:r>
              <a:rPr lang="de-CH" sz="1600" b="1" dirty="0" smtClean="0">
                <a:sym typeface="Wingdings" pitchFamily="2" charset="2"/>
              </a:rPr>
              <a:t>evel: </a:t>
            </a:r>
            <a:r>
              <a:rPr lang="de-CH" sz="1600" dirty="0" smtClean="0">
                <a:sym typeface="Wingdings" pitchFamily="2" charset="2"/>
              </a:rPr>
              <a:t>The rate of the range is applied for each slice of amount within the range.</a:t>
            </a:r>
          </a:p>
          <a:p>
            <a:r>
              <a:rPr lang="de-CH" sz="1600" dirty="0" smtClean="0">
                <a:sym typeface="Wingdings" pitchFamily="2" charset="2"/>
              </a:rPr>
              <a:t>For example, amount = $60’000  Fee = 80/10’000 x $50’000 +  70/10’000 x $10’000</a:t>
            </a:r>
          </a:p>
          <a:p>
            <a:endParaRPr lang="de-CH" sz="1600" dirty="0">
              <a:sym typeface="Wingdings" pitchFamily="2" charset="2"/>
            </a:endParaRPr>
          </a:p>
          <a:p>
            <a:r>
              <a:rPr lang="de-CH" sz="1600" dirty="0" smtClean="0">
                <a:sym typeface="Wingdings" pitchFamily="2" charset="2"/>
              </a:rPr>
              <a:t>1 BP (Basis Point) = 1/10’000 = 0.01%</a:t>
            </a:r>
          </a:p>
        </p:txBody>
      </p:sp>
    </p:spTree>
    <p:extLst>
      <p:ext uri="{BB962C8B-B14F-4D97-AF65-F5344CB8AC3E}">
        <p14:creationId xmlns:p14="http://schemas.microsoft.com/office/powerpoint/2010/main" val="184154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5638"/>
            <a:ext cx="8229600" cy="411162"/>
          </a:xfrm>
        </p:spPr>
        <p:txBody>
          <a:bodyPr>
            <a:noAutofit/>
          </a:bodyPr>
          <a:lstStyle/>
          <a:p>
            <a:r>
              <a:rPr lang="de-CH" sz="2400" dirty="0" smtClean="0">
                <a:solidFill>
                  <a:srgbClr val="0070C0"/>
                </a:solidFill>
              </a:rPr>
              <a:t>Comparing Share Classes (#shares = 100)</a:t>
            </a:r>
            <a:endParaRPr lang="de-CH" sz="2400" dirty="0">
              <a:solidFill>
                <a:srgbClr val="0070C0"/>
              </a:solidFill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"/>
            <a:ext cx="1905000" cy="588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274" y="160349"/>
            <a:ext cx="302895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28600" y="6504801"/>
            <a:ext cx="1476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Version: March 2012</a:t>
            </a:r>
            <a:endParaRPr lang="en-US" sz="1200" dirty="0"/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33867" y="6477000"/>
            <a:ext cx="19287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hlinkClick r:id="rId4"/>
              </a:rPr>
              <a:t>www.finaquant.com</a:t>
            </a:r>
            <a:r>
              <a:rPr lang="de-CH" sz="1200" dirty="0" smtClean="0"/>
              <a:t> ©2012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571501" y="5886450"/>
            <a:ext cx="42680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/>
              <a:t>Initial share price = $500 </a:t>
            </a:r>
            <a:r>
              <a:rPr lang="de-CH" sz="1400" dirty="0" smtClean="0">
                <a:sym typeface="Wingdings" pitchFamily="2" charset="2"/>
              </a:rPr>
              <a:t> Initial investment = $50’000</a:t>
            </a:r>
            <a:endParaRPr lang="en-US" sz="1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71" y="1528762"/>
            <a:ext cx="5049590" cy="4277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26430" y="1528762"/>
            <a:ext cx="3322337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CH" sz="1400" dirty="0" smtClean="0"/>
              <a:t>A: Frond-end load, low distribution fee</a:t>
            </a:r>
          </a:p>
          <a:p>
            <a:r>
              <a:rPr lang="de-CH" sz="1400" dirty="0" smtClean="0"/>
              <a:t>B: Back-end load</a:t>
            </a:r>
          </a:p>
          <a:p>
            <a:r>
              <a:rPr lang="de-CH" sz="1400" dirty="0" smtClean="0"/>
              <a:t>C: Level load, high distribution fee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5723024" y="2893125"/>
            <a:ext cx="333911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/>
              <a:t>Highest return share class for periods:</a:t>
            </a:r>
          </a:p>
          <a:p>
            <a:endParaRPr lang="de-CH" sz="16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de-CH" sz="1600" dirty="0" smtClean="0"/>
              <a:t>From 1. to 5. years: C (red)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de-CH" sz="1600" dirty="0" smtClean="0"/>
              <a:t>From 5. to 8. years: B (green)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de-CH" sz="1600" dirty="0" smtClean="0"/>
              <a:t>From 9. year on: A (blue)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8981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5638"/>
            <a:ext cx="8229600" cy="411162"/>
          </a:xfrm>
        </p:spPr>
        <p:txBody>
          <a:bodyPr>
            <a:noAutofit/>
          </a:bodyPr>
          <a:lstStyle/>
          <a:p>
            <a:r>
              <a:rPr lang="de-CH" sz="2400" dirty="0" smtClean="0">
                <a:solidFill>
                  <a:srgbClr val="0070C0"/>
                </a:solidFill>
              </a:rPr>
              <a:t>Comparing Share Classes (#shares = 500)</a:t>
            </a:r>
            <a:endParaRPr lang="de-CH" sz="2400" dirty="0">
              <a:solidFill>
                <a:srgbClr val="0070C0"/>
              </a:solidFill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"/>
            <a:ext cx="1905000" cy="588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274" y="160349"/>
            <a:ext cx="302895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28600" y="6504801"/>
            <a:ext cx="1476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Version: March 2012</a:t>
            </a:r>
            <a:endParaRPr lang="en-US" sz="1200" dirty="0"/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94437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33867" y="6477000"/>
            <a:ext cx="19287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hlinkClick r:id="rId4"/>
              </a:rPr>
              <a:t>www.finaquant.com</a:t>
            </a:r>
            <a:r>
              <a:rPr lang="de-CH" sz="1200" dirty="0" smtClean="0"/>
              <a:t> ©2012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571501" y="5886450"/>
            <a:ext cx="43593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/>
              <a:t>Initial share price = $500 </a:t>
            </a:r>
            <a:r>
              <a:rPr lang="de-CH" sz="1400" dirty="0" smtClean="0">
                <a:sym typeface="Wingdings" pitchFamily="2" charset="2"/>
              </a:rPr>
              <a:t> Initial investment = $250’000</a:t>
            </a:r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5726430" y="1528762"/>
            <a:ext cx="3322337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CH" sz="1400" dirty="0" smtClean="0"/>
              <a:t>A: Frond-end load, low distribution fee</a:t>
            </a:r>
          </a:p>
          <a:p>
            <a:r>
              <a:rPr lang="de-CH" sz="1400" dirty="0" smtClean="0"/>
              <a:t>B: Back-end load</a:t>
            </a:r>
          </a:p>
          <a:p>
            <a:r>
              <a:rPr lang="de-CH" sz="1400" dirty="0" smtClean="0"/>
              <a:t>C: Level load, high distribution fee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5723024" y="2893125"/>
            <a:ext cx="33391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/>
              <a:t>Highest return share class for periods:</a:t>
            </a:r>
          </a:p>
          <a:p>
            <a:endParaRPr lang="de-CH" sz="16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de-CH" sz="1600" dirty="0" smtClean="0"/>
              <a:t>From 1. to 4. years: C (red)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de-CH" sz="1600" dirty="0" smtClean="0"/>
              <a:t>5. years: C (blue)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de-CH" sz="1600" dirty="0" smtClean="0"/>
              <a:t>6. year: B (green)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de-CH" sz="1600" dirty="0" smtClean="0"/>
              <a:t>From 7. year on: A (blue)</a:t>
            </a:r>
            <a:endParaRPr lang="en-US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1" y="1528762"/>
            <a:ext cx="5073588" cy="4293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413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5638"/>
            <a:ext cx="8229600" cy="411162"/>
          </a:xfrm>
        </p:spPr>
        <p:txBody>
          <a:bodyPr>
            <a:noAutofit/>
          </a:bodyPr>
          <a:lstStyle/>
          <a:p>
            <a:r>
              <a:rPr lang="de-CH" sz="2400" dirty="0" smtClean="0">
                <a:solidFill>
                  <a:srgbClr val="0070C0"/>
                </a:solidFill>
              </a:rPr>
              <a:t>Comparing Share Classes (#shares = 1000)</a:t>
            </a:r>
            <a:endParaRPr lang="de-CH" sz="2400" dirty="0">
              <a:solidFill>
                <a:srgbClr val="0070C0"/>
              </a:solidFill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"/>
            <a:ext cx="1905000" cy="588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274" y="160349"/>
            <a:ext cx="302895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28600" y="6504801"/>
            <a:ext cx="1476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Version: March 2012</a:t>
            </a:r>
            <a:endParaRPr lang="en-US" sz="1200" dirty="0"/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94437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33867" y="6477000"/>
            <a:ext cx="19287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hlinkClick r:id="rId4"/>
              </a:rPr>
              <a:t>www.finaquant.com</a:t>
            </a:r>
            <a:r>
              <a:rPr lang="de-CH" sz="1200" dirty="0" smtClean="0"/>
              <a:t> ©2012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571501" y="5886450"/>
            <a:ext cx="43593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/>
              <a:t>Initial share price = $500 </a:t>
            </a:r>
            <a:r>
              <a:rPr lang="de-CH" sz="1400" dirty="0" smtClean="0">
                <a:sym typeface="Wingdings" pitchFamily="2" charset="2"/>
              </a:rPr>
              <a:t> Initial investment = $500’000</a:t>
            </a:r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5726430" y="1528762"/>
            <a:ext cx="3322337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CH" sz="1400" dirty="0" smtClean="0"/>
              <a:t>A: Frond-end load, low distribution fee</a:t>
            </a:r>
          </a:p>
          <a:p>
            <a:r>
              <a:rPr lang="de-CH" sz="1400" dirty="0" smtClean="0"/>
              <a:t>B: Back-end load</a:t>
            </a:r>
          </a:p>
          <a:p>
            <a:r>
              <a:rPr lang="de-CH" sz="1400" dirty="0" smtClean="0"/>
              <a:t>C: Level load, high distribution fee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5723024" y="2893125"/>
            <a:ext cx="333911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/>
              <a:t>Highest return share class for periods:</a:t>
            </a:r>
          </a:p>
          <a:p>
            <a:endParaRPr lang="de-CH" sz="16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de-CH" sz="1600" dirty="0" smtClean="0"/>
              <a:t>From 1. to 3. years: C (red)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de-CH" sz="1600" dirty="0" smtClean="0"/>
              <a:t>From </a:t>
            </a:r>
            <a:r>
              <a:rPr lang="de-CH" sz="1600" dirty="0"/>
              <a:t>4</a:t>
            </a:r>
            <a:r>
              <a:rPr lang="de-CH" sz="1600" dirty="0" smtClean="0"/>
              <a:t>. year on: A (blue)</a:t>
            </a:r>
            <a:endParaRPr lang="en-US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1" y="1528762"/>
            <a:ext cx="4991099" cy="421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403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1101</TotalTime>
  <Words>942</Words>
  <Application>Microsoft Office PowerPoint</Application>
  <PresentationFormat>On-screen Show (4:3)</PresentationFormat>
  <Paragraphs>158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Fee Calculator and Analyzer for Share Classes of Mutual Funds</vt:lpstr>
      <vt:lpstr>Fee Calculator with matlab-Simulink</vt:lpstr>
      <vt:lpstr>Analysis: Share Classes A, B, C</vt:lpstr>
      <vt:lpstr>Share Class A: Results in Excell (Years: 1 – 20)</vt:lpstr>
      <vt:lpstr>Input Parameters for Fee Calculation</vt:lpstr>
      <vt:lpstr>Matrix Parameter: Management Fee Scale</vt:lpstr>
      <vt:lpstr>Comparing Share Classes (#shares = 100)</vt:lpstr>
      <vt:lpstr>Comparing Share Classes (#shares = 500)</vt:lpstr>
      <vt:lpstr>Comparing Share Classes (#shares = 1000)</vt:lpstr>
      <vt:lpstr>Comparing Share Classes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Tuncali</dc:creator>
  <cp:lastModifiedBy>Tuncali</cp:lastModifiedBy>
  <cp:revision>195</cp:revision>
  <cp:lastPrinted>2012-03-19T17:41:33Z</cp:lastPrinted>
  <dcterms:created xsi:type="dcterms:W3CDTF">2006-08-16T00:00:00Z</dcterms:created>
  <dcterms:modified xsi:type="dcterms:W3CDTF">2012-05-06T14:58:03Z</dcterms:modified>
</cp:coreProperties>
</file>